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66" r:id="rId4"/>
    <p:sldId id="264" r:id="rId5"/>
    <p:sldId id="258" r:id="rId6"/>
    <p:sldId id="260" r:id="rId7"/>
    <p:sldId id="261" r:id="rId8"/>
    <p:sldId id="263" r:id="rId9"/>
    <p:sldId id="262" r:id="rId10"/>
    <p:sldId id="265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6" autoAdjust="0"/>
    <p:restoredTop sz="94660"/>
  </p:normalViewPr>
  <p:slideViewPr>
    <p:cSldViewPr snapToGrid="0">
      <p:cViewPr varScale="1">
        <p:scale>
          <a:sx n="74" d="100"/>
          <a:sy n="74" d="100"/>
        </p:scale>
        <p:origin x="-168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3/15/2021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3/15/2021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3/15/2021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3/15/2021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3/15/2021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3/15/2021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3/15/2021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3/15/2021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3/15/2021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3/15/2021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3/15/2021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3/15/2021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3/15/2021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3/15/2021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3/15/2021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3/15/2021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3/15/2021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70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3/15/2021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76300" y="1300785"/>
            <a:ext cx="10871200" cy="2699715"/>
          </a:xfrm>
        </p:spPr>
        <p:txBody>
          <a:bodyPr>
            <a:normAutofit/>
          </a:bodyPr>
          <a:lstStyle/>
          <a:p>
            <a:r>
              <a:rPr lang="uk-UA" sz="5400" u="sng" dirty="0"/>
              <a:t>Аналіз, метрологія і стандартизація  харчових продуктів</a:t>
            </a:r>
            <a:endParaRPr lang="uk-UA" sz="54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609344" y="4221050"/>
            <a:ext cx="8689976" cy="1371599"/>
          </a:xfrm>
        </p:spPr>
        <p:txBody>
          <a:bodyPr/>
          <a:lstStyle/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en-US" sz="1800" dirty="0" smtClean="0">
                <a:solidFill>
                  <a:schemeClr val="tx1"/>
                </a:solidFill>
              </a:rPr>
              <a:t>4 </a:t>
            </a:r>
            <a:r>
              <a:rPr lang="uk-UA" sz="1800" dirty="0" smtClean="0">
                <a:solidFill>
                  <a:schemeClr val="tx1"/>
                </a:solidFill>
              </a:rPr>
              <a:t>курс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endParaRPr lang="uk-UA" sz="1800" cap="none" dirty="0" smtClean="0">
              <a:solidFill>
                <a:schemeClr val="tx1"/>
              </a:solidFill>
            </a:endParaRP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uk-UA" sz="1800" dirty="0" smtClean="0">
                <a:solidFill>
                  <a:schemeClr val="tx1"/>
                </a:solidFill>
              </a:rPr>
              <a:t>Спеціальність:  014 Середня освіта (хімія)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uk-UA" sz="1800" dirty="0" smtClean="0">
                <a:solidFill>
                  <a:schemeClr val="tx1"/>
                </a:solidFill>
              </a:rPr>
              <a:t>	</a:t>
            </a:r>
            <a:r>
              <a:rPr lang="uk-UA" sz="1800" dirty="0" smtClean="0">
                <a:solidFill>
                  <a:schemeClr val="tx1"/>
                </a:solidFill>
              </a:rPr>
              <a:t>	   102 хімія</a:t>
            </a:r>
            <a:endParaRPr lang="en-US" sz="1800" dirty="0" smtClean="0">
              <a:solidFill>
                <a:schemeClr val="tx1"/>
              </a:solidFill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xmlns="" val="39912830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320580" y="5517634"/>
            <a:ext cx="378020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dirty="0"/>
              <a:t>Чекаємо Вас на нашому </a:t>
            </a:r>
            <a:r>
              <a:rPr lang="uk-UA" dirty="0" smtClean="0"/>
              <a:t>курсі!!!</a:t>
            </a:r>
            <a:endParaRPr lang="uk-UA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22275" y="374650"/>
            <a:ext cx="6572250" cy="4381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0561422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12800" y="215900"/>
            <a:ext cx="109601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uk-UA" sz="40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273050" y="290443"/>
            <a:ext cx="12039600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uk-UA" sz="2800" b="1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Мета вивчення навчальної дисципліни </a:t>
            </a:r>
            <a:r>
              <a:rPr lang="uk-UA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одержання знань щодо якості та безпечності харчових продуктів, набуття навичок щодо застосування основних методів контролю якості та безпечності харчових </a:t>
            </a:r>
            <a:r>
              <a:rPr lang="uk-UA" sz="28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продуктів </a:t>
            </a:r>
            <a:r>
              <a:rPr lang="uk-UA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формування знань основ теоретичної і законодавчої метрології та набуття навичок практичної метрології хімічного аналізу, формування на основі цього бази для практичного вирішення практичних завдань по вимірюваннях та обробці результатів вимірювань при виробництві та контролі якості </a:t>
            </a:r>
            <a:r>
              <a:rPr lang="uk-UA" sz="28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. </a:t>
            </a:r>
          </a:p>
          <a:p>
            <a:pPr>
              <a:spcAft>
                <a:spcPts val="0"/>
              </a:spcAft>
            </a:pPr>
            <a:endParaRPr lang="uk-UA" sz="2400" dirty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173905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23900" y="0"/>
            <a:ext cx="10502900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800" b="1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Основні завдання навчальної дисципліни</a:t>
            </a:r>
            <a:r>
              <a:rPr lang="uk-UA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: вивчення завдань, функцій та організації контролю якості харчових продуктів на підприємствах харчової та переробної промисловості; основних положень міжнародних та вітчизняних нормативних документів стосовно якості та безпечності харчових продуктів; критеріїв оцінки якості та безпечності харчових продуктів; критеріїв ідентифікації та способів фальсифікації харчових продуктів; класифікації та характеристик </a:t>
            </a:r>
            <a:r>
              <a:rPr lang="uk-UA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ксенобіотиків</a:t>
            </a:r>
            <a:r>
              <a:rPr lang="uk-UA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та </a:t>
            </a:r>
            <a:r>
              <a:rPr lang="uk-UA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контамінантів</a:t>
            </a:r>
            <a:r>
              <a:rPr lang="uk-UA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, шляхів забруднення харчових продуктів; шляхів забезпечення якості та безпечності харчових продуктів; правил дегустації та</a:t>
            </a:r>
            <a:r>
              <a:rPr lang="uk-UA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uk-UA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органолептичної оцінки якості продукції; основних </a:t>
            </a:r>
            <a:r>
              <a:rPr lang="uk-UA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методик</a:t>
            </a:r>
            <a:r>
              <a:rPr lang="uk-UA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визначення показників якості, безпечності та виявлення фальсифікації харчових продуктів. </a:t>
            </a:r>
            <a:endParaRPr lang="uk-UA" sz="2800" dirty="0"/>
          </a:p>
        </p:txBody>
      </p:sp>
    </p:spTree>
    <p:extLst>
      <p:ext uri="{BB962C8B-B14F-4D97-AF65-F5344CB8AC3E}">
        <p14:creationId xmlns:p14="http://schemas.microsoft.com/office/powerpoint/2010/main" xmlns="" val="15519750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15900" y="304800"/>
            <a:ext cx="11328400" cy="59816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6976368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4300" y="0"/>
            <a:ext cx="115823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9159593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 descr="презентація до теми 6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23900" y="419100"/>
            <a:ext cx="10731500" cy="6286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5347322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01700" y="152400"/>
            <a:ext cx="10248900" cy="645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37585105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Види барвників:&#10;- природні;&#10;- синтетичні.&#10;Перелік продуктів до яких не дозволяється додавати&#10;барвники: усі види мінеральни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55700" y="711200"/>
            <a:ext cx="9486900" cy="5956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90654988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Використання харчових добавок не дозволяється, якщо&#10;воно призводить до:&#10;-фальсифікації харчових продуктів; значної втрати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27100" y="825500"/>
            <a:ext cx="8521700" cy="539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5345221"/>
      </p:ext>
    </p:extLst>
  </p:cSld>
  <p:clrMapOvr>
    <a:masterClrMapping/>
  </p:clrMapOvr>
</p:sld>
</file>

<file path=ppt/theme/theme1.xml><?xml version="1.0" encoding="utf-8"?>
<a:theme xmlns:a="http://schemas.openxmlformats.org/drawingml/2006/main" name="Капля">
  <a:themeElements>
    <a:clrScheme name="Droplet">
      <a:dk1>
        <a:sysClr val="windowText" lastClr="000000"/>
      </a:dk1>
      <a:lt1>
        <a:sysClr val="window" lastClr="FFFFFF"/>
      </a:lt1>
      <a:dk2>
        <a:srgbClr val="1C647B"/>
      </a:dk2>
      <a:lt2>
        <a:srgbClr val="98B7D3"/>
      </a:lt2>
      <a:accent1>
        <a:srgbClr val="274FA4"/>
      </a:accent1>
      <a:accent2>
        <a:srgbClr val="48A8D0"/>
      </a:accent2>
      <a:accent3>
        <a:srgbClr val="53B18F"/>
      </a:accent3>
      <a:accent4>
        <a:srgbClr val="D78D38"/>
      </a:accent4>
      <a:accent5>
        <a:srgbClr val="BA3F51"/>
      </a:accent5>
      <a:accent6>
        <a:srgbClr val="AE52D9"/>
      </a:accent6>
      <a:hlink>
        <a:srgbClr val="2AA2DA"/>
      </a:hlink>
      <a:folHlink>
        <a:srgbClr val="76A3B8"/>
      </a:folHlink>
    </a:clrScheme>
    <a:fontScheme name="Droplet">
      <a:majorFont>
        <a:latin typeface="Tw Cen M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rople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92000"/>
                <a:satMod val="180000"/>
                <a:lumMod val="114000"/>
              </a:schemeClr>
            </a:gs>
            <a:gs pos="100000">
              <a:schemeClr val="phClr">
                <a:shade val="92000"/>
                <a:satMod val="170000"/>
                <a:lumMod val="96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Droplet" id="{8984A317-299A-4E50-B45D-BFC9EDE2337A}" vid="{DEB094D4-7FD8-4F86-93D5-B0F1341EF58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TM04033925[[fn=Капля]]</Template>
  <TotalTime>1576</TotalTime>
  <Words>178</Words>
  <Application>Microsoft Office PowerPoint</Application>
  <PresentationFormat>Произвольный</PresentationFormat>
  <Paragraphs>8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Капля</vt:lpstr>
      <vt:lpstr>Аналіз, метрологія і стандартизація  харчових продуктів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Аналіз, метрологія і стандартизація  харчових продуктів</dc:title>
  <dc:creator>Пользователь Windows</dc:creator>
  <cp:lastModifiedBy>Пилипчук</cp:lastModifiedBy>
  <cp:revision>10</cp:revision>
  <dcterms:created xsi:type="dcterms:W3CDTF">2020-06-28T09:57:32Z</dcterms:created>
  <dcterms:modified xsi:type="dcterms:W3CDTF">2021-03-15T10:00:07Z</dcterms:modified>
</cp:coreProperties>
</file>